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75" r:id="rId4"/>
    <p:sldId id="267" r:id="rId5"/>
    <p:sldId id="258" r:id="rId6"/>
    <p:sldId id="259" r:id="rId7"/>
    <p:sldId id="260" r:id="rId8"/>
    <p:sldId id="261" r:id="rId9"/>
    <p:sldId id="262" r:id="rId10"/>
    <p:sldId id="263" r:id="rId11"/>
    <p:sldId id="264" r:id="rId12"/>
    <p:sldId id="265" r:id="rId13"/>
    <p:sldId id="266" r:id="rId14"/>
    <p:sldId id="274" r:id="rId15"/>
    <p:sldId id="268" r:id="rId16"/>
    <p:sldId id="269" r:id="rId17"/>
    <p:sldId id="270" r:id="rId18"/>
    <p:sldId id="271" r:id="rId19"/>
    <p:sldId id="272" r:id="rId20"/>
    <p:sldId id="27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71" d="100"/>
          <a:sy n="71" d="100"/>
        </p:scale>
        <p:origin x="4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12/13/2024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6838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67024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22048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4262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12/13/2024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20443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4627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68721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80702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0118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12/13/2024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87900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12/13/2024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09074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lIns="109728" tIns="109728" rIns="109728" bIns="91440" anchor="ct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lIns="109728" tIns="109728" rIns="109728" bIns="91440" anchor="b"/>
          <a:lstStyle>
            <a:lvl1pPr algn="r">
              <a:defRPr sz="1000" spc="70">
                <a:solidFill>
                  <a:schemeClr val="tx1">
                    <a:lumMod val="75000"/>
                    <a:lumOff val="25000"/>
                  </a:schemeClr>
                </a:solidFill>
              </a:defRPr>
            </a:lvl1pPr>
          </a:lstStyle>
          <a:p>
            <a:fld id="{F6FA2B21-3FCD-4721-B95C-427943F61125}" type="datetime1">
              <a:rPr lang="en-US" smtClean="0"/>
              <a:t>12/13/2024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lIns="109728" tIns="109728" rIns="109728" bIns="91440" anchor="b"/>
          <a:lstStyle>
            <a:lvl1pPr algn="l">
              <a:defRPr sz="1000" spc="7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lIns="109728" tIns="109728" rIns="109728" bIns="9144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3608902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6" r:id="rId5"/>
    <p:sldLayoutId id="2147483701" r:id="rId6"/>
    <p:sldLayoutId id="2147483702" r:id="rId7"/>
    <p:sldLayoutId id="2147483703" r:id="rId8"/>
    <p:sldLayoutId id="2147483704" r:id="rId9"/>
    <p:sldLayoutId id="2147483705" r:id="rId10"/>
    <p:sldLayoutId id="2147483707" r:id="rId11"/>
  </p:sldLayoutIdLst>
  <p:hf sldNum="0" hdr="0" ftr="0" dt="0"/>
  <p:txStyles>
    <p:titleStyle>
      <a:lvl1pPr algn="l" defTabSz="914400" rtl="0" eaLnBrk="1" latinLnBrk="0" hangingPunct="1">
        <a:lnSpc>
          <a:spcPct val="110000"/>
        </a:lnSpc>
        <a:spcBef>
          <a:spcPct val="0"/>
        </a:spcBef>
        <a:buNone/>
        <a:defRPr lang="en-US" sz="4800" kern="1200" cap="none" spc="13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2000" kern="1200" spc="1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800" kern="1200" spc="1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600" kern="1200" spc="1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600" kern="1200" spc="1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600" kern="1200" spc="1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ADD395-FDEA-5E58-B624-BAC9512CF75E}"/>
              </a:ext>
            </a:extLst>
          </p:cNvPr>
          <p:cNvPicPr>
            <a:picLocks noChangeAspect="1"/>
          </p:cNvPicPr>
          <p:nvPr/>
        </p:nvPicPr>
        <p:blipFill>
          <a:blip r:embed="rId2"/>
          <a:srcRect t="8307" b="7423"/>
          <a:stretch/>
        </p:blipFill>
        <p:spPr>
          <a:xfrm>
            <a:off x="20" y="-839"/>
            <a:ext cx="12191980" cy="6858000"/>
          </a:xfrm>
          <a:prstGeom prst="rect">
            <a:avLst/>
          </a:prstGeom>
        </p:spPr>
      </p:pic>
      <p:sp useBgFill="1">
        <p:nvSpPr>
          <p:cNvPr id="9" name="Rectangle 8">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zh-CN" altLang="en-US"/>
          </a:p>
        </p:txBody>
      </p:sp>
      <p:sp>
        <p:nvSpPr>
          <p:cNvPr id="11" name="Rectangle 10">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zh-CN" altLang="en-US"/>
          </a:p>
        </p:txBody>
      </p:sp>
      <p:sp>
        <p:nvSpPr>
          <p:cNvPr id="2" name="标题 1">
            <a:extLst>
              <a:ext uri="{FF2B5EF4-FFF2-40B4-BE49-F238E27FC236}">
                <a16:creationId xmlns:a16="http://schemas.microsoft.com/office/drawing/2014/main" id="{54FFE026-E4C9-706A-E9EC-B3105B82100F}"/>
              </a:ext>
            </a:extLst>
          </p:cNvPr>
          <p:cNvSpPr>
            <a:spLocks noGrp="1"/>
          </p:cNvSpPr>
          <p:nvPr>
            <p:ph type="ctrTitle"/>
          </p:nvPr>
        </p:nvSpPr>
        <p:spPr>
          <a:xfrm>
            <a:off x="1818197" y="2239596"/>
            <a:ext cx="8649738" cy="2590800"/>
          </a:xfrm>
        </p:spPr>
        <p:txBody>
          <a:bodyPr>
            <a:normAutofit/>
          </a:bodyPr>
          <a:lstStyle/>
          <a:p>
            <a:r>
              <a:rPr lang="en-US" altLang="zh-CN" dirty="0"/>
              <a:t>Cyprus Island Analysis</a:t>
            </a:r>
            <a:endParaRPr lang="zh-CN" altLang="en-US" dirty="0"/>
          </a:p>
        </p:txBody>
      </p:sp>
      <p:sp>
        <p:nvSpPr>
          <p:cNvPr id="13" name="Rectangle 12">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cxnSp>
        <p:nvCxnSpPr>
          <p:cNvPr id="15" name="Straight Connector 14">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297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zh-CN" altLang="en-US"/>
          </a:p>
        </p:txBody>
      </p:sp>
      <p:pic>
        <p:nvPicPr>
          <p:cNvPr id="5" name="内容占位符 4">
            <a:extLst>
              <a:ext uri="{FF2B5EF4-FFF2-40B4-BE49-F238E27FC236}">
                <a16:creationId xmlns:a16="http://schemas.microsoft.com/office/drawing/2014/main" id="{CC06E154-BA13-8F0C-E4C9-99EC198EFE5E}"/>
              </a:ext>
            </a:extLst>
          </p:cNvPr>
          <p:cNvPicPr>
            <a:picLocks noChangeAspect="1"/>
          </p:cNvPicPr>
          <p:nvPr/>
        </p:nvPicPr>
        <p:blipFill>
          <a:blip r:embed="rId2"/>
          <a:stretch>
            <a:fillRect/>
          </a:stretch>
        </p:blipFill>
        <p:spPr>
          <a:xfrm>
            <a:off x="904701" y="1208510"/>
            <a:ext cx="7237877" cy="4469388"/>
          </a:xfrm>
          <a:prstGeom prst="rect">
            <a:avLst/>
          </a:prstGeom>
        </p:spPr>
      </p:pic>
      <p:sp>
        <p:nvSpPr>
          <p:cNvPr id="16" name="Rectangle 1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8" name="Rectangle 1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A6786D7-BB9F-F8EC-25E4-416016C7753D}"/>
              </a:ext>
            </a:extLst>
          </p:cNvPr>
          <p:cNvSpPr>
            <a:spLocks noGrp="1"/>
          </p:cNvSpPr>
          <p:nvPr>
            <p:ph idx="1"/>
          </p:nvPr>
        </p:nvSpPr>
        <p:spPr>
          <a:xfrm>
            <a:off x="9300910" y="825279"/>
            <a:ext cx="2365032" cy="4156857"/>
          </a:xfrm>
        </p:spPr>
        <p:txBody>
          <a:bodyPr>
            <a:noAutofit/>
          </a:bodyPr>
          <a:lstStyle/>
          <a:p>
            <a:r>
              <a:rPr lang="en-US" altLang="zh-CN" sz="1400" dirty="0"/>
              <a:t>The GDP comparison reveals that both Cyprus and Malta have experienced significant growth over the years. Cyprus generally maintains a higher GDP, reflecting its larger population and a more diversified economy, which includes sectors like tourism, shipping, and financial services. Malta, on the other hand, has shown rapid growth in recent years due to its thriving technology and gaming industries.</a:t>
            </a:r>
          </a:p>
          <a:p>
            <a:endParaRPr lang="en-US" sz="1400" dirty="0">
              <a:solidFill>
                <a:schemeClr val="tx1">
                  <a:lumMod val="85000"/>
                  <a:lumOff val="15000"/>
                </a:schemeClr>
              </a:solidFill>
            </a:endParaRPr>
          </a:p>
        </p:txBody>
      </p:sp>
    </p:spTree>
    <p:extLst>
      <p:ext uri="{BB962C8B-B14F-4D97-AF65-F5344CB8AC3E}">
        <p14:creationId xmlns:p14="http://schemas.microsoft.com/office/powerpoint/2010/main" val="182409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C6B047-8570-C6C2-5BA7-58F25B19EDFF}"/>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zh-CN" altLang="en-US"/>
          </a:p>
        </p:txBody>
      </p:sp>
      <p:pic>
        <p:nvPicPr>
          <p:cNvPr id="3" name="图片 2" descr="图表, 折线图&#10;&#10;描述已自动生成">
            <a:extLst>
              <a:ext uri="{FF2B5EF4-FFF2-40B4-BE49-F238E27FC236}">
                <a16:creationId xmlns:a16="http://schemas.microsoft.com/office/drawing/2014/main" id="{415E35D4-3ADA-C329-F4FF-4A41D389DB9A}"/>
              </a:ext>
            </a:extLst>
          </p:cNvPr>
          <p:cNvPicPr>
            <a:picLocks noChangeAspect="1"/>
          </p:cNvPicPr>
          <p:nvPr/>
        </p:nvPicPr>
        <p:blipFill>
          <a:blip r:embed="rId2"/>
          <a:stretch>
            <a:fillRect/>
          </a:stretch>
        </p:blipFill>
        <p:spPr>
          <a:xfrm>
            <a:off x="904701" y="1208510"/>
            <a:ext cx="7237877" cy="4469388"/>
          </a:xfrm>
          <a:prstGeom prst="rect">
            <a:avLst/>
          </a:prstGeom>
        </p:spPr>
      </p:pic>
      <p:sp>
        <p:nvSpPr>
          <p:cNvPr id="27" name="Rectangle 2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9" name="Rectangle 2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1C56439-C60D-2DA5-77FC-A4B2FB956C1A}"/>
              </a:ext>
            </a:extLst>
          </p:cNvPr>
          <p:cNvSpPr>
            <a:spLocks noGrp="1"/>
          </p:cNvSpPr>
          <p:nvPr>
            <p:ph idx="1"/>
          </p:nvPr>
        </p:nvSpPr>
        <p:spPr>
          <a:xfrm>
            <a:off x="9308559" y="1148007"/>
            <a:ext cx="2312479" cy="4775422"/>
          </a:xfrm>
        </p:spPr>
        <p:txBody>
          <a:bodyPr>
            <a:normAutofit fontScale="70000" lnSpcReduction="20000"/>
          </a:bodyPr>
          <a:lstStyle/>
          <a:p>
            <a:r>
              <a:rPr lang="en-US" altLang="zh-CN" sz="2100" dirty="0"/>
              <a:t>Cyprus has a relatively larger and more stable population compared to Malta. While both countries have seen only modest changes in population over the years, Cyprus' larger geographic size and economic structure support a higher population. Malta's smaller land area and reliance on international migration have kept its population comparatively lower.</a:t>
            </a:r>
          </a:p>
          <a:p>
            <a:pPr>
              <a:lnSpc>
                <a:spcPct val="100000"/>
              </a:lnSpc>
            </a:pPr>
            <a:endParaRPr lang="en-US" sz="1200" dirty="0">
              <a:solidFill>
                <a:schemeClr val="tx1">
                  <a:lumMod val="85000"/>
                  <a:lumOff val="15000"/>
                </a:schemeClr>
              </a:solidFill>
            </a:endParaRPr>
          </a:p>
        </p:txBody>
      </p:sp>
    </p:spTree>
    <p:extLst>
      <p:ext uri="{BB962C8B-B14F-4D97-AF65-F5344CB8AC3E}">
        <p14:creationId xmlns:p14="http://schemas.microsoft.com/office/powerpoint/2010/main" val="3994891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947810-3579-747C-C9FE-426A6F63F04B}"/>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zh-CN" altLang="en-US"/>
          </a:p>
        </p:txBody>
      </p:sp>
      <p:pic>
        <p:nvPicPr>
          <p:cNvPr id="2" name="图片 1">
            <a:extLst>
              <a:ext uri="{FF2B5EF4-FFF2-40B4-BE49-F238E27FC236}">
                <a16:creationId xmlns:a16="http://schemas.microsoft.com/office/drawing/2014/main" id="{35AE925B-D784-BEEB-BDFD-E648DF637AEC}"/>
              </a:ext>
            </a:extLst>
          </p:cNvPr>
          <p:cNvPicPr>
            <a:picLocks noChangeAspect="1"/>
          </p:cNvPicPr>
          <p:nvPr/>
        </p:nvPicPr>
        <p:blipFill>
          <a:blip r:embed="rId2"/>
          <a:stretch>
            <a:fillRect/>
          </a:stretch>
        </p:blipFill>
        <p:spPr>
          <a:xfrm>
            <a:off x="904701" y="1208510"/>
            <a:ext cx="7237877" cy="4469388"/>
          </a:xfrm>
          <a:prstGeom prst="rect">
            <a:avLst/>
          </a:prstGeom>
        </p:spPr>
      </p:pic>
      <p:sp>
        <p:nvSpPr>
          <p:cNvPr id="38" name="Rectangle 37">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40" name="Rectangle 39">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6ABDC516-2679-9AC3-F272-6D2757D901D4}"/>
              </a:ext>
            </a:extLst>
          </p:cNvPr>
          <p:cNvSpPr>
            <a:spLocks noGrp="1"/>
          </p:cNvSpPr>
          <p:nvPr>
            <p:ph idx="1"/>
          </p:nvPr>
        </p:nvSpPr>
        <p:spPr>
          <a:xfrm>
            <a:off x="9308559" y="1044582"/>
            <a:ext cx="2312479" cy="4791442"/>
          </a:xfrm>
        </p:spPr>
        <p:txBody>
          <a:bodyPr>
            <a:normAutofit fontScale="92500"/>
          </a:bodyPr>
          <a:lstStyle/>
          <a:p>
            <a:r>
              <a:rPr lang="en-US" altLang="zh-CN" sz="1600" dirty="0"/>
              <a:t>Tourism is a cornerstone of both Cyprus and Malta's economies. Cyprus consistently attracts more visitors, leveraging its larger size, diverse attractions, and rich historical sites. Malta, while smaller, has carved a niche in luxury and heritage tourism, drawing a steady influx of high-value travelers</a:t>
            </a:r>
            <a:r>
              <a:rPr lang="en-US" altLang="zh-CN" sz="1200" dirty="0"/>
              <a:t>.</a:t>
            </a:r>
          </a:p>
          <a:p>
            <a:pPr>
              <a:lnSpc>
                <a:spcPct val="100000"/>
              </a:lnSpc>
            </a:pPr>
            <a:endParaRPr lang="en-US" sz="1300" dirty="0">
              <a:solidFill>
                <a:schemeClr val="tx1">
                  <a:lumMod val="85000"/>
                  <a:lumOff val="15000"/>
                </a:schemeClr>
              </a:solidFill>
            </a:endParaRPr>
          </a:p>
        </p:txBody>
      </p:sp>
    </p:spTree>
    <p:extLst>
      <p:ext uri="{BB962C8B-B14F-4D97-AF65-F5344CB8AC3E}">
        <p14:creationId xmlns:p14="http://schemas.microsoft.com/office/powerpoint/2010/main" val="2497703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25CA95-61AE-A72D-AA28-6896F47377DB}"/>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zh-CN" altLang="en-US"/>
          </a:p>
        </p:txBody>
      </p:sp>
      <p:pic>
        <p:nvPicPr>
          <p:cNvPr id="3" name="图片 2" descr="图表, 折线图&#10;&#10;描述已自动生成">
            <a:extLst>
              <a:ext uri="{FF2B5EF4-FFF2-40B4-BE49-F238E27FC236}">
                <a16:creationId xmlns:a16="http://schemas.microsoft.com/office/drawing/2014/main" id="{1E069963-905B-CF51-8379-04F9DB57D87D}"/>
              </a:ext>
            </a:extLst>
          </p:cNvPr>
          <p:cNvPicPr>
            <a:picLocks noChangeAspect="1"/>
          </p:cNvPicPr>
          <p:nvPr/>
        </p:nvPicPr>
        <p:blipFill>
          <a:blip r:embed="rId2"/>
          <a:stretch>
            <a:fillRect/>
          </a:stretch>
        </p:blipFill>
        <p:spPr>
          <a:xfrm>
            <a:off x="904701" y="1208510"/>
            <a:ext cx="7237877" cy="4469388"/>
          </a:xfrm>
          <a:prstGeom prst="rect">
            <a:avLst/>
          </a:prstGeom>
        </p:spPr>
      </p:pic>
      <p:sp>
        <p:nvSpPr>
          <p:cNvPr id="49" name="Rectangle 48">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51" name="Rectangle 50">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E4CCF51-7139-33DE-226F-A76488CBA2C8}"/>
              </a:ext>
            </a:extLst>
          </p:cNvPr>
          <p:cNvSpPr>
            <a:spLocks noGrp="1"/>
          </p:cNvSpPr>
          <p:nvPr>
            <p:ph idx="1"/>
          </p:nvPr>
        </p:nvSpPr>
        <p:spPr>
          <a:xfrm>
            <a:off x="9308559" y="1356436"/>
            <a:ext cx="2312479" cy="4876275"/>
          </a:xfrm>
        </p:spPr>
        <p:txBody>
          <a:bodyPr>
            <a:normAutofit lnSpcReduction="10000"/>
          </a:bodyPr>
          <a:lstStyle/>
          <a:p>
            <a:r>
              <a:rPr lang="en-US" altLang="zh-CN" sz="1400" dirty="0"/>
              <a:t>Inflation rates in Cyprus and Malta show fluctuations over time, often in response to global economic conditions and local fiscal policies. Cyprus' inflation has historically been impacted by its dependence on imported goods and energy prices. Malta, with its smaller domestic market, has experienced periods of sharper inflation due to supply chain constraints</a:t>
            </a:r>
            <a:r>
              <a:rPr lang="en-US" altLang="zh-CN" sz="1200" dirty="0"/>
              <a:t>.</a:t>
            </a:r>
          </a:p>
          <a:p>
            <a:pPr>
              <a:lnSpc>
                <a:spcPct val="100000"/>
              </a:lnSpc>
            </a:pPr>
            <a:endParaRPr lang="en-US" sz="1400" dirty="0">
              <a:solidFill>
                <a:schemeClr val="tx1">
                  <a:lumMod val="85000"/>
                  <a:lumOff val="15000"/>
                </a:schemeClr>
              </a:solidFill>
            </a:endParaRPr>
          </a:p>
        </p:txBody>
      </p:sp>
    </p:spTree>
    <p:extLst>
      <p:ext uri="{BB962C8B-B14F-4D97-AF65-F5344CB8AC3E}">
        <p14:creationId xmlns:p14="http://schemas.microsoft.com/office/powerpoint/2010/main" val="113314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85B360-0C75-628D-5BEE-7A3AAB0B576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41E63B2-5559-3E5E-599C-075850154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CEC096E-D105-8531-AA80-188A69C6F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zh-CN" altLang="en-US"/>
          </a:p>
        </p:txBody>
      </p:sp>
      <p:sp>
        <p:nvSpPr>
          <p:cNvPr id="12" name="Rectangle 11">
            <a:extLst>
              <a:ext uri="{FF2B5EF4-FFF2-40B4-BE49-F238E27FC236}">
                <a16:creationId xmlns:a16="http://schemas.microsoft.com/office/drawing/2014/main" id="{C65460E7-6080-D3D9-CE94-24E40274B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zh-CN" altLang="en-US"/>
          </a:p>
        </p:txBody>
      </p:sp>
      <p:sp>
        <p:nvSpPr>
          <p:cNvPr id="14" name="Rectangle 13">
            <a:extLst>
              <a:ext uri="{FF2B5EF4-FFF2-40B4-BE49-F238E27FC236}">
                <a16:creationId xmlns:a16="http://schemas.microsoft.com/office/drawing/2014/main" id="{D0829763-E9EB-96BF-0E52-3CDF5B4C3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grpSp>
        <p:nvGrpSpPr>
          <p:cNvPr id="16" name="Group 15">
            <a:extLst>
              <a:ext uri="{FF2B5EF4-FFF2-40B4-BE49-F238E27FC236}">
                <a16:creationId xmlns:a16="http://schemas.microsoft.com/office/drawing/2014/main" id="{7EBCDAC4-E1EC-D042-5C76-65C166EE51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B267929B-B2FB-0394-9CF2-42958DFB21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05B016-CCA6-CB6F-DDC2-591BFEA970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3E54A8-4F6D-1A9F-7EF7-F38F45E51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0C8D5400-A71C-318C-60A5-92976E6C4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蓝色海洋包围的岛屿">
            <a:extLst>
              <a:ext uri="{FF2B5EF4-FFF2-40B4-BE49-F238E27FC236}">
                <a16:creationId xmlns:a16="http://schemas.microsoft.com/office/drawing/2014/main" id="{9B9CA6AB-874F-01C7-D85A-2DEEC8F912ED}"/>
              </a:ext>
            </a:extLst>
          </p:cNvPr>
          <p:cNvPicPr>
            <a:picLocks noChangeAspect="1"/>
          </p:cNvPicPr>
          <p:nvPr/>
        </p:nvPicPr>
        <p:blipFill>
          <a:blip r:embed="rId2"/>
          <a:srcRect l="17954" r="8602" b="-1"/>
          <a:stretch/>
        </p:blipFill>
        <p:spPr>
          <a:xfrm>
            <a:off x="4646383" y="10"/>
            <a:ext cx="7545616" cy="6857990"/>
          </a:xfrm>
          <a:prstGeom prst="rect">
            <a:avLst/>
          </a:prstGeom>
        </p:spPr>
      </p:pic>
      <p:sp>
        <p:nvSpPr>
          <p:cNvPr id="23" name="Rectangle 22">
            <a:extLst>
              <a:ext uri="{FF2B5EF4-FFF2-40B4-BE49-F238E27FC236}">
                <a16:creationId xmlns:a16="http://schemas.microsoft.com/office/drawing/2014/main" id="{028AF749-638E-CBB3-59B5-CAAE86B15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txBody>
          <a:bodyPr/>
          <a:lstStyle/>
          <a:p>
            <a:endParaRPr lang="zh-CN" altLang="en-US"/>
          </a:p>
        </p:txBody>
      </p:sp>
      <p:sp>
        <p:nvSpPr>
          <p:cNvPr id="25" name="Rectangle 24">
            <a:extLst>
              <a:ext uri="{FF2B5EF4-FFF2-40B4-BE49-F238E27FC236}">
                <a16:creationId xmlns:a16="http://schemas.microsoft.com/office/drawing/2014/main" id="{1813AD61-F9BC-5592-4BB4-252554AF5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txBody>
          <a:bodyPr/>
          <a:lstStyle/>
          <a:p>
            <a:endParaRPr lang="zh-CN" altLang="en-US"/>
          </a:p>
        </p:txBody>
      </p:sp>
      <p:sp>
        <p:nvSpPr>
          <p:cNvPr id="2" name="标题 1">
            <a:extLst>
              <a:ext uri="{FF2B5EF4-FFF2-40B4-BE49-F238E27FC236}">
                <a16:creationId xmlns:a16="http://schemas.microsoft.com/office/drawing/2014/main" id="{88FD5EC1-A0E0-B635-4DAF-18DFDC2A7B69}"/>
              </a:ext>
            </a:extLst>
          </p:cNvPr>
          <p:cNvSpPr>
            <a:spLocks noGrp="1"/>
          </p:cNvSpPr>
          <p:nvPr>
            <p:ph type="title"/>
          </p:nvPr>
        </p:nvSpPr>
        <p:spPr>
          <a:xfrm>
            <a:off x="502192" y="1851610"/>
            <a:ext cx="3729162" cy="3341700"/>
          </a:xfrm>
        </p:spPr>
        <p:txBody>
          <a:bodyPr vert="horz" lIns="91440" tIns="45720" rIns="91440" bIns="45720" rtlCol="0" anchor="ctr">
            <a:normAutofit/>
          </a:bodyPr>
          <a:lstStyle/>
          <a:p>
            <a:pPr algn="ctr">
              <a:lnSpc>
                <a:spcPct val="83000"/>
              </a:lnSpc>
            </a:pPr>
            <a:r>
              <a:rPr lang="en-US" altLang="zh-CN" sz="3600" b="1" dirty="0"/>
              <a:t>Population Projection</a:t>
            </a:r>
            <a:br>
              <a:rPr lang="en-US" altLang="zh-CN" sz="3600" b="1" dirty="0"/>
            </a:br>
            <a:br>
              <a:rPr lang="en-US" altLang="zh-CN" sz="3600" cap="all" spc="-100" dirty="0">
                <a:solidFill>
                  <a:schemeClr val="tx1"/>
                </a:solidFill>
              </a:rPr>
            </a:br>
            <a:endParaRPr lang="en-US" altLang="zh-CN" sz="3600" cap="all" spc="-100" dirty="0">
              <a:solidFill>
                <a:schemeClr val="tx1"/>
              </a:solidFill>
            </a:endParaRPr>
          </a:p>
        </p:txBody>
      </p:sp>
    </p:spTree>
    <p:extLst>
      <p:ext uri="{BB962C8B-B14F-4D97-AF65-F5344CB8AC3E}">
        <p14:creationId xmlns:p14="http://schemas.microsoft.com/office/powerpoint/2010/main" val="33367657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a:extLst>
              <a:ext uri="{FF2B5EF4-FFF2-40B4-BE49-F238E27FC236}">
                <a16:creationId xmlns:a16="http://schemas.microsoft.com/office/drawing/2014/main" id="{B7D57D35-AC74-9A81-C18C-B3EE1FD8DC20}"/>
              </a:ext>
            </a:extLst>
          </p:cNvPr>
          <p:cNvPicPr>
            <a:picLocks noChangeAspect="1"/>
          </p:cNvPicPr>
          <p:nvPr/>
        </p:nvPicPr>
        <p:blipFill>
          <a:blip r:embed="rId2"/>
          <a:stretch>
            <a:fillRect/>
          </a:stretch>
        </p:blipFill>
        <p:spPr>
          <a:xfrm>
            <a:off x="98093" y="1489180"/>
            <a:ext cx="6277243" cy="3876196"/>
          </a:xfrm>
          <a:prstGeom prst="rect">
            <a:avLst/>
          </a:prstGeom>
        </p:spPr>
      </p:pic>
      <p:sp>
        <p:nvSpPr>
          <p:cNvPr id="20" name="Rectangle 12">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1670917-489E-8A43-26A1-D4219C07BF75}"/>
              </a:ext>
            </a:extLst>
          </p:cNvPr>
          <p:cNvSpPr>
            <a:spLocks noGrp="1"/>
          </p:cNvSpPr>
          <p:nvPr>
            <p:ph type="title"/>
          </p:nvPr>
        </p:nvSpPr>
        <p:spPr>
          <a:xfrm>
            <a:off x="7055872" y="255102"/>
            <a:ext cx="4472921" cy="1371600"/>
          </a:xfrm>
        </p:spPr>
        <p:txBody>
          <a:bodyPr>
            <a:normAutofit/>
          </a:bodyPr>
          <a:lstStyle/>
          <a:p>
            <a:r>
              <a:rPr lang="en-US" altLang="zh-CN" sz="3200" dirty="0"/>
              <a:t>Population Projection</a:t>
            </a:r>
            <a:endParaRPr lang="zh-CN" altLang="en-US" sz="3200" dirty="0"/>
          </a:p>
        </p:txBody>
      </p:sp>
      <p:sp>
        <p:nvSpPr>
          <p:cNvPr id="22" name="Content Placeholder 7">
            <a:extLst>
              <a:ext uri="{FF2B5EF4-FFF2-40B4-BE49-F238E27FC236}">
                <a16:creationId xmlns:a16="http://schemas.microsoft.com/office/drawing/2014/main" id="{C1085C78-C763-4C9B-A38D-68CAB33BD1BA}"/>
              </a:ext>
            </a:extLst>
          </p:cNvPr>
          <p:cNvSpPr>
            <a:spLocks noGrp="1"/>
          </p:cNvSpPr>
          <p:nvPr>
            <p:ph idx="1"/>
          </p:nvPr>
        </p:nvSpPr>
        <p:spPr>
          <a:xfrm>
            <a:off x="7041744" y="1363627"/>
            <a:ext cx="4472922" cy="5185935"/>
          </a:xfrm>
        </p:spPr>
        <p:txBody>
          <a:bodyPr>
            <a:normAutofit fontScale="40000" lnSpcReduction="20000"/>
          </a:bodyPr>
          <a:lstStyle/>
          <a:p>
            <a:r>
              <a:rPr lang="en-US" altLang="zh-CN" sz="3500" dirty="0"/>
              <a:t>The population projection for Cyprus was conducted using an ARIMA (Auto-Regressive Integrated Moving Average) time series model, a widely used method for forecasting based on historical data trends. Historical population data from 2000 to 2022 served as the input for model training. The ARIMA model was automatically tuned to identify optimal parameters, ensuring the best fit to historical data while balancing the complexity of the model.</a:t>
            </a:r>
          </a:p>
          <a:p>
            <a:r>
              <a:rPr lang="en-US" altLang="zh-CN" sz="3500" dirty="0"/>
              <a:t>This projection suggests a continued moderate upward trend, aligning with historical growth patterns. Factors contributing to this growth include a positive natural growth rate, where the birth rate has consistently surpassed the death rate, and stable socioeconomic conditions that support demographic stability. While the ARIMA model captures historical trends effectively, it assumes no major disruptive events such as significant policy changes or economic crises. These projections provide insights for policymakers and planners to anticipate resource needs and demographic changes.</a:t>
            </a:r>
          </a:p>
          <a:p>
            <a:endParaRPr lang="en-US" dirty="0"/>
          </a:p>
        </p:txBody>
      </p:sp>
    </p:spTree>
    <p:extLst>
      <p:ext uri="{BB962C8B-B14F-4D97-AF65-F5344CB8AC3E}">
        <p14:creationId xmlns:p14="http://schemas.microsoft.com/office/powerpoint/2010/main" val="65735382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9FF229-50F6-406F-C6F0-06226EA5F49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9746C43-A0FE-005D-8F60-8D3236656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27B5810-82A1-7932-C498-EDAB22B02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zh-CN" altLang="en-US"/>
          </a:p>
        </p:txBody>
      </p:sp>
      <p:sp>
        <p:nvSpPr>
          <p:cNvPr id="12" name="Rectangle 11">
            <a:extLst>
              <a:ext uri="{FF2B5EF4-FFF2-40B4-BE49-F238E27FC236}">
                <a16:creationId xmlns:a16="http://schemas.microsoft.com/office/drawing/2014/main" id="{E1C46B0F-9545-C308-DD71-A2B70135E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zh-CN" altLang="en-US"/>
          </a:p>
        </p:txBody>
      </p:sp>
      <p:sp>
        <p:nvSpPr>
          <p:cNvPr id="14" name="Rectangle 13">
            <a:extLst>
              <a:ext uri="{FF2B5EF4-FFF2-40B4-BE49-F238E27FC236}">
                <a16:creationId xmlns:a16="http://schemas.microsoft.com/office/drawing/2014/main" id="{5C2A4AED-DDB0-FE1D-89F2-5BC074BA0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grpSp>
        <p:nvGrpSpPr>
          <p:cNvPr id="16" name="Group 15">
            <a:extLst>
              <a:ext uri="{FF2B5EF4-FFF2-40B4-BE49-F238E27FC236}">
                <a16:creationId xmlns:a16="http://schemas.microsoft.com/office/drawing/2014/main" id="{EBCF7A25-BEB1-A84A-A898-173A18241F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87A04B88-FE39-1412-80D6-DB537F97E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D73764A-BA58-B417-AEFE-EF038EE42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55A0BAA-D2FA-6A25-A156-359D4B7F1E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EF5A77CD-406E-31FD-C120-4C632039C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蓝色海洋包围的岛屿">
            <a:extLst>
              <a:ext uri="{FF2B5EF4-FFF2-40B4-BE49-F238E27FC236}">
                <a16:creationId xmlns:a16="http://schemas.microsoft.com/office/drawing/2014/main" id="{B9F4EFB2-1FCD-B03B-6A37-604D1F84F8D0}"/>
              </a:ext>
            </a:extLst>
          </p:cNvPr>
          <p:cNvPicPr>
            <a:picLocks noChangeAspect="1"/>
          </p:cNvPicPr>
          <p:nvPr/>
        </p:nvPicPr>
        <p:blipFill>
          <a:blip r:embed="rId2"/>
          <a:srcRect l="17954" r="8602" b="-1"/>
          <a:stretch/>
        </p:blipFill>
        <p:spPr>
          <a:xfrm>
            <a:off x="4646383" y="10"/>
            <a:ext cx="7545616" cy="6857990"/>
          </a:xfrm>
          <a:prstGeom prst="rect">
            <a:avLst/>
          </a:prstGeom>
        </p:spPr>
      </p:pic>
      <p:sp>
        <p:nvSpPr>
          <p:cNvPr id="23" name="Rectangle 22">
            <a:extLst>
              <a:ext uri="{FF2B5EF4-FFF2-40B4-BE49-F238E27FC236}">
                <a16:creationId xmlns:a16="http://schemas.microsoft.com/office/drawing/2014/main" id="{DA843880-A9D7-A738-94DF-CD939B013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txBody>
          <a:bodyPr/>
          <a:lstStyle/>
          <a:p>
            <a:endParaRPr lang="zh-CN" altLang="en-US"/>
          </a:p>
        </p:txBody>
      </p:sp>
      <p:sp>
        <p:nvSpPr>
          <p:cNvPr id="25" name="Rectangle 24">
            <a:extLst>
              <a:ext uri="{FF2B5EF4-FFF2-40B4-BE49-F238E27FC236}">
                <a16:creationId xmlns:a16="http://schemas.microsoft.com/office/drawing/2014/main" id="{ECCC3281-2FDB-8CD8-672F-45C7366EF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txBody>
          <a:bodyPr/>
          <a:lstStyle/>
          <a:p>
            <a:endParaRPr lang="zh-CN" altLang="en-US"/>
          </a:p>
        </p:txBody>
      </p:sp>
      <p:sp>
        <p:nvSpPr>
          <p:cNvPr id="2" name="标题 1">
            <a:extLst>
              <a:ext uri="{FF2B5EF4-FFF2-40B4-BE49-F238E27FC236}">
                <a16:creationId xmlns:a16="http://schemas.microsoft.com/office/drawing/2014/main" id="{CECB25FE-3905-179A-4DD7-63537868D5CB}"/>
              </a:ext>
            </a:extLst>
          </p:cNvPr>
          <p:cNvSpPr>
            <a:spLocks noGrp="1"/>
          </p:cNvSpPr>
          <p:nvPr>
            <p:ph type="title"/>
          </p:nvPr>
        </p:nvSpPr>
        <p:spPr>
          <a:xfrm>
            <a:off x="502192" y="1851610"/>
            <a:ext cx="3729162" cy="3341700"/>
          </a:xfrm>
        </p:spPr>
        <p:txBody>
          <a:bodyPr vert="horz" lIns="91440" tIns="45720" rIns="91440" bIns="45720" rtlCol="0" anchor="ctr">
            <a:normAutofit/>
          </a:bodyPr>
          <a:lstStyle/>
          <a:p>
            <a:pPr algn="ctr">
              <a:lnSpc>
                <a:spcPct val="83000"/>
              </a:lnSpc>
            </a:pPr>
            <a:r>
              <a:rPr lang="en-US" altLang="zh-CN" sz="3600" b="1" dirty="0"/>
              <a:t>SWOT Analysis</a:t>
            </a:r>
            <a:br>
              <a:rPr lang="en-US" altLang="zh-CN" sz="3600" b="1" dirty="0"/>
            </a:br>
            <a:br>
              <a:rPr lang="en-US" altLang="zh-CN" sz="3600" cap="all" spc="-100" dirty="0">
                <a:solidFill>
                  <a:schemeClr val="tx1"/>
                </a:solidFill>
              </a:rPr>
            </a:br>
            <a:endParaRPr lang="en-US" altLang="zh-CN" sz="3600" cap="all" spc="-100" dirty="0">
              <a:solidFill>
                <a:schemeClr val="tx1"/>
              </a:solidFill>
            </a:endParaRPr>
          </a:p>
        </p:txBody>
      </p:sp>
    </p:spTree>
    <p:extLst>
      <p:ext uri="{BB962C8B-B14F-4D97-AF65-F5344CB8AC3E}">
        <p14:creationId xmlns:p14="http://schemas.microsoft.com/office/powerpoint/2010/main" val="480284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40" name="Rectangle 39">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标题 1">
            <a:extLst>
              <a:ext uri="{FF2B5EF4-FFF2-40B4-BE49-F238E27FC236}">
                <a16:creationId xmlns:a16="http://schemas.microsoft.com/office/drawing/2014/main" id="{839BE8B6-1F66-52C7-CD11-8461535E4027}"/>
              </a:ext>
            </a:extLst>
          </p:cNvPr>
          <p:cNvSpPr>
            <a:spLocks noGrp="1"/>
          </p:cNvSpPr>
          <p:nvPr>
            <p:ph type="title"/>
          </p:nvPr>
        </p:nvSpPr>
        <p:spPr>
          <a:xfrm>
            <a:off x="868680" y="642593"/>
            <a:ext cx="6281928" cy="1744183"/>
          </a:xfrm>
        </p:spPr>
        <p:txBody>
          <a:bodyPr>
            <a:normAutofit/>
          </a:bodyPr>
          <a:lstStyle/>
          <a:p>
            <a:pPr>
              <a:lnSpc>
                <a:spcPct val="100000"/>
              </a:lnSpc>
            </a:pPr>
            <a:r>
              <a:rPr lang="en-US" altLang="zh-CN" b="1" dirty="0"/>
              <a:t>Strengths</a:t>
            </a:r>
            <a:br>
              <a:rPr lang="en-US" altLang="zh-CN" b="1" dirty="0"/>
            </a:br>
            <a:endParaRPr lang="zh-CN" altLang="en-US" dirty="0"/>
          </a:p>
        </p:txBody>
      </p:sp>
      <p:sp>
        <p:nvSpPr>
          <p:cNvPr id="3" name="内容占位符 2">
            <a:extLst>
              <a:ext uri="{FF2B5EF4-FFF2-40B4-BE49-F238E27FC236}">
                <a16:creationId xmlns:a16="http://schemas.microsoft.com/office/drawing/2014/main" id="{27DBEBBA-656A-DB88-A3E8-99ED1D34110D}"/>
              </a:ext>
            </a:extLst>
          </p:cNvPr>
          <p:cNvSpPr>
            <a:spLocks noGrp="1"/>
          </p:cNvSpPr>
          <p:nvPr>
            <p:ph idx="1"/>
          </p:nvPr>
        </p:nvSpPr>
        <p:spPr>
          <a:xfrm>
            <a:off x="638467" y="1837944"/>
            <a:ext cx="6597220" cy="4077826"/>
          </a:xfrm>
        </p:spPr>
        <p:txBody>
          <a:bodyPr>
            <a:normAutofit/>
          </a:bodyPr>
          <a:lstStyle/>
          <a:p>
            <a:pPr>
              <a:lnSpc>
                <a:spcPct val="100000"/>
              </a:lnSpc>
            </a:pPr>
            <a:r>
              <a:rPr lang="en-US" altLang="zh-CN" sz="1800" dirty="0"/>
              <a:t>Strategic Location: Positioned at the intersection of Europe, Asia, and Africa, Cyprus benefits from its strategic location for trade and cultural exchanges, enhancing its geopolitical and economic significance.</a:t>
            </a:r>
          </a:p>
          <a:p>
            <a:pPr>
              <a:lnSpc>
                <a:spcPct val="100000"/>
              </a:lnSpc>
            </a:pPr>
            <a:r>
              <a:rPr lang="en-US" altLang="zh-CN" sz="1800" dirty="0"/>
              <a:t>Tourism Appeal: Cyprus is a renowned Mediterranean destination, attracting millions of tourists annually with its beaches, ancient landmarks, and warm climate, making tourism a vital sector for the economy.</a:t>
            </a:r>
          </a:p>
          <a:p>
            <a:pPr>
              <a:lnSpc>
                <a:spcPct val="100000"/>
              </a:lnSpc>
            </a:pPr>
            <a:r>
              <a:rPr lang="en-US" altLang="zh-CN" sz="1800" dirty="0"/>
              <a:t>Cultural and Historical Richness: The island’s rich history and UNESCO World Heritage sites, such as the painted churches in Troodos and the ruins of </a:t>
            </a:r>
            <a:r>
              <a:rPr lang="en-US" altLang="zh-CN" sz="1800" dirty="0" err="1"/>
              <a:t>Paphos</a:t>
            </a:r>
            <a:r>
              <a:rPr lang="en-US" altLang="zh-CN" sz="1800" dirty="0"/>
              <a:t>, contribute to its global cultural standing and tourism appeal.</a:t>
            </a:r>
          </a:p>
          <a:p>
            <a:pPr>
              <a:lnSpc>
                <a:spcPct val="100000"/>
              </a:lnSpc>
            </a:pPr>
            <a:endParaRPr lang="zh-CN" altLang="en-US" sz="1600" dirty="0"/>
          </a:p>
        </p:txBody>
      </p:sp>
      <p:pic>
        <p:nvPicPr>
          <p:cNvPr id="5" name="Picture 4" descr="海边的岩石">
            <a:extLst>
              <a:ext uri="{FF2B5EF4-FFF2-40B4-BE49-F238E27FC236}">
                <a16:creationId xmlns:a16="http://schemas.microsoft.com/office/drawing/2014/main" id="{9A93233E-7CBA-266E-4B8D-20890B231323}"/>
              </a:ext>
            </a:extLst>
          </p:cNvPr>
          <p:cNvPicPr>
            <a:picLocks noChangeAspect="1"/>
          </p:cNvPicPr>
          <p:nvPr/>
        </p:nvPicPr>
        <p:blipFill>
          <a:blip r:embed="rId2"/>
          <a:srcRect l="27930" r="29097" b="-2"/>
          <a:stretch/>
        </p:blipFill>
        <p:spPr>
          <a:xfrm>
            <a:off x="7837371" y="237744"/>
            <a:ext cx="4124416" cy="6382512"/>
          </a:xfrm>
          <a:prstGeom prst="rect">
            <a:avLst/>
          </a:prstGeom>
        </p:spPr>
      </p:pic>
    </p:spTree>
    <p:extLst>
      <p:ext uri="{BB962C8B-B14F-4D97-AF65-F5344CB8AC3E}">
        <p14:creationId xmlns:p14="http://schemas.microsoft.com/office/powerpoint/2010/main" val="160528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2" name="Rectangle 21">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标题 1">
            <a:extLst>
              <a:ext uri="{FF2B5EF4-FFF2-40B4-BE49-F238E27FC236}">
                <a16:creationId xmlns:a16="http://schemas.microsoft.com/office/drawing/2014/main" id="{9861EE72-8783-3890-4CC4-FDAEAEFA1056}"/>
              </a:ext>
            </a:extLst>
          </p:cNvPr>
          <p:cNvSpPr>
            <a:spLocks noGrp="1"/>
          </p:cNvSpPr>
          <p:nvPr>
            <p:ph type="title"/>
          </p:nvPr>
        </p:nvSpPr>
        <p:spPr>
          <a:xfrm>
            <a:off x="868680" y="642593"/>
            <a:ext cx="6281928" cy="1744183"/>
          </a:xfrm>
        </p:spPr>
        <p:txBody>
          <a:bodyPr>
            <a:normAutofit/>
          </a:bodyPr>
          <a:lstStyle/>
          <a:p>
            <a:pPr>
              <a:lnSpc>
                <a:spcPct val="100000"/>
              </a:lnSpc>
            </a:pPr>
            <a:r>
              <a:rPr lang="en-US" altLang="zh-CN" b="1" dirty="0"/>
              <a:t>Weaknesses</a:t>
            </a:r>
            <a:br>
              <a:rPr lang="en-US" altLang="zh-CN" b="1" dirty="0"/>
            </a:br>
            <a:endParaRPr lang="zh-CN" altLang="en-US" dirty="0"/>
          </a:p>
        </p:txBody>
      </p:sp>
      <p:sp>
        <p:nvSpPr>
          <p:cNvPr id="3" name="内容占位符 2">
            <a:extLst>
              <a:ext uri="{FF2B5EF4-FFF2-40B4-BE49-F238E27FC236}">
                <a16:creationId xmlns:a16="http://schemas.microsoft.com/office/drawing/2014/main" id="{68DD1C65-E1C6-C417-F291-4B5E2615B69E}"/>
              </a:ext>
            </a:extLst>
          </p:cNvPr>
          <p:cNvSpPr>
            <a:spLocks noGrp="1"/>
          </p:cNvSpPr>
          <p:nvPr>
            <p:ph idx="1"/>
          </p:nvPr>
        </p:nvSpPr>
        <p:spPr>
          <a:xfrm>
            <a:off x="636104" y="1987826"/>
            <a:ext cx="6514504" cy="4047214"/>
          </a:xfrm>
        </p:spPr>
        <p:txBody>
          <a:bodyPr>
            <a:normAutofit/>
          </a:bodyPr>
          <a:lstStyle/>
          <a:p>
            <a:pPr>
              <a:lnSpc>
                <a:spcPct val="100000"/>
              </a:lnSpc>
            </a:pPr>
            <a:r>
              <a:rPr lang="en-US" altLang="zh-CN" sz="1800" dirty="0"/>
              <a:t>Political Division: The ongoing division between the Republic of Cyprus and the Turkish Republic of Northern Cyprus complicates governance and international relations, limiting economic and social integration.</a:t>
            </a:r>
          </a:p>
          <a:p>
            <a:pPr>
              <a:lnSpc>
                <a:spcPct val="100000"/>
              </a:lnSpc>
            </a:pPr>
            <a:r>
              <a:rPr lang="en-US" altLang="zh-CN" sz="1800" dirty="0"/>
              <a:t>Economic Vulnerability: A heavy reliance on tourism and the services sector makes the economy susceptible to external shocks, such as global crises or shifts in travel behavior.</a:t>
            </a:r>
          </a:p>
          <a:p>
            <a:pPr>
              <a:lnSpc>
                <a:spcPct val="100000"/>
              </a:lnSpc>
            </a:pPr>
            <a:r>
              <a:rPr lang="en-US" altLang="zh-CN" sz="1800" dirty="0"/>
              <a:t>Resource Dependence: Cyprus lacks significant natural resources, necessitating substantial imports for energy and other essentials, which increases economic vulnerability to global supply chain disruptions.</a:t>
            </a:r>
          </a:p>
          <a:p>
            <a:pPr>
              <a:lnSpc>
                <a:spcPct val="100000"/>
              </a:lnSpc>
            </a:pPr>
            <a:endParaRPr lang="zh-CN" altLang="en-US" sz="1600" dirty="0"/>
          </a:p>
        </p:txBody>
      </p:sp>
      <p:pic>
        <p:nvPicPr>
          <p:cNvPr id="5" name="Picture 4" descr="储物箱堆">
            <a:extLst>
              <a:ext uri="{FF2B5EF4-FFF2-40B4-BE49-F238E27FC236}">
                <a16:creationId xmlns:a16="http://schemas.microsoft.com/office/drawing/2014/main" id="{008A798C-8041-3740-5DDA-BE9ADAEA673D}"/>
              </a:ext>
            </a:extLst>
          </p:cNvPr>
          <p:cNvPicPr>
            <a:picLocks noChangeAspect="1"/>
          </p:cNvPicPr>
          <p:nvPr/>
        </p:nvPicPr>
        <p:blipFill>
          <a:blip r:embed="rId2"/>
          <a:srcRect l="15859" r="41168" b="-2"/>
          <a:stretch/>
        </p:blipFill>
        <p:spPr>
          <a:xfrm>
            <a:off x="7837371" y="237744"/>
            <a:ext cx="4124416" cy="6382512"/>
          </a:xfrm>
          <a:prstGeom prst="rect">
            <a:avLst/>
          </a:prstGeom>
        </p:spPr>
      </p:pic>
    </p:spTree>
    <p:extLst>
      <p:ext uri="{BB962C8B-B14F-4D97-AF65-F5344CB8AC3E}">
        <p14:creationId xmlns:p14="http://schemas.microsoft.com/office/powerpoint/2010/main" val="1683236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870BB34-1E11-4A38-961E-8BECD4EB2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太阳能发电场">
            <a:extLst>
              <a:ext uri="{FF2B5EF4-FFF2-40B4-BE49-F238E27FC236}">
                <a16:creationId xmlns:a16="http://schemas.microsoft.com/office/drawing/2014/main" id="{840F18A9-55D9-CE09-BC79-74B70792D351}"/>
              </a:ext>
            </a:extLst>
          </p:cNvPr>
          <p:cNvPicPr>
            <a:picLocks noChangeAspect="1"/>
          </p:cNvPicPr>
          <p:nvPr/>
        </p:nvPicPr>
        <p:blipFill>
          <a:blip r:embed="rId2"/>
          <a:srcRect t="22813" r="9091"/>
          <a:stretch/>
        </p:blipFill>
        <p:spPr>
          <a:xfrm>
            <a:off x="1" y="10"/>
            <a:ext cx="12191999" cy="6857989"/>
          </a:xfrm>
          <a:prstGeom prst="rect">
            <a:avLst/>
          </a:prstGeom>
        </p:spPr>
      </p:pic>
      <p:sp>
        <p:nvSpPr>
          <p:cNvPr id="29" name="Rectangle 28">
            <a:extLst>
              <a:ext uri="{FF2B5EF4-FFF2-40B4-BE49-F238E27FC236}">
                <a16:creationId xmlns:a16="http://schemas.microsoft.com/office/drawing/2014/main" id="{3E480DB9-98E5-480A-AF30-5D73B6127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206"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31" name="Rectangle 30">
            <a:extLst>
              <a:ext uri="{FF2B5EF4-FFF2-40B4-BE49-F238E27FC236}">
                <a16:creationId xmlns:a16="http://schemas.microsoft.com/office/drawing/2014/main" id="{C1F246CF-DB85-4B25-B3A3-F5BBDEE3E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366" y="374904"/>
            <a:ext cx="7340156" cy="6108192"/>
          </a:xfrm>
          <a:prstGeom prst="rect">
            <a:avLst/>
          </a:prstGeom>
          <a:noFill/>
          <a:ln w="63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标题 1">
            <a:extLst>
              <a:ext uri="{FF2B5EF4-FFF2-40B4-BE49-F238E27FC236}">
                <a16:creationId xmlns:a16="http://schemas.microsoft.com/office/drawing/2014/main" id="{91011656-00B6-0C81-FEA7-CD5311EA5197}"/>
              </a:ext>
            </a:extLst>
          </p:cNvPr>
          <p:cNvSpPr>
            <a:spLocks noGrp="1"/>
          </p:cNvSpPr>
          <p:nvPr>
            <p:ph type="title"/>
          </p:nvPr>
        </p:nvSpPr>
        <p:spPr>
          <a:xfrm>
            <a:off x="671830" y="642594"/>
            <a:ext cx="6718433" cy="1746504"/>
          </a:xfrm>
        </p:spPr>
        <p:txBody>
          <a:bodyPr>
            <a:normAutofit/>
          </a:bodyPr>
          <a:lstStyle/>
          <a:p>
            <a:pPr>
              <a:lnSpc>
                <a:spcPct val="100000"/>
              </a:lnSpc>
            </a:pPr>
            <a:r>
              <a:rPr lang="en-US" altLang="zh-CN" b="1">
                <a:solidFill>
                  <a:schemeClr val="tx1">
                    <a:lumMod val="75000"/>
                    <a:lumOff val="25000"/>
                  </a:schemeClr>
                </a:solidFill>
              </a:rPr>
              <a:t>Opportunities</a:t>
            </a:r>
            <a:br>
              <a:rPr lang="en-US" altLang="zh-CN" b="1">
                <a:solidFill>
                  <a:schemeClr val="tx1">
                    <a:lumMod val="75000"/>
                    <a:lumOff val="25000"/>
                  </a:schemeClr>
                </a:solidFill>
              </a:rPr>
            </a:br>
            <a:endParaRPr lang="zh-CN" altLang="en-US">
              <a:solidFill>
                <a:schemeClr val="tx1">
                  <a:lumMod val="75000"/>
                  <a:lumOff val="25000"/>
                </a:schemeClr>
              </a:solidFill>
            </a:endParaRPr>
          </a:p>
        </p:txBody>
      </p:sp>
      <p:sp>
        <p:nvSpPr>
          <p:cNvPr id="3" name="内容占位符 2">
            <a:extLst>
              <a:ext uri="{FF2B5EF4-FFF2-40B4-BE49-F238E27FC236}">
                <a16:creationId xmlns:a16="http://schemas.microsoft.com/office/drawing/2014/main" id="{6A083B50-E962-74CD-F579-F0A19D5734C9}"/>
              </a:ext>
            </a:extLst>
          </p:cNvPr>
          <p:cNvSpPr>
            <a:spLocks noGrp="1"/>
          </p:cNvSpPr>
          <p:nvPr>
            <p:ph idx="1"/>
          </p:nvPr>
        </p:nvSpPr>
        <p:spPr>
          <a:xfrm>
            <a:off x="671831" y="2389098"/>
            <a:ext cx="6718434" cy="3645942"/>
          </a:xfrm>
        </p:spPr>
        <p:txBody>
          <a:bodyPr>
            <a:normAutofit lnSpcReduction="10000"/>
          </a:bodyPr>
          <a:lstStyle/>
          <a:p>
            <a:pPr>
              <a:lnSpc>
                <a:spcPct val="100000"/>
              </a:lnSpc>
            </a:pPr>
            <a:r>
              <a:rPr lang="en-US" altLang="zh-CN" sz="1800" dirty="0">
                <a:solidFill>
                  <a:schemeClr val="tx1">
                    <a:lumMod val="75000"/>
                    <a:lumOff val="25000"/>
                  </a:schemeClr>
                </a:solidFill>
              </a:rPr>
              <a:t>Renewable Energy Potential: With abundant sunshine, Cyprus has the opportunity to expand solar energy infrastructure, reducing dependency on imported fuels and promoting sustainable growth.</a:t>
            </a:r>
          </a:p>
          <a:p>
            <a:pPr>
              <a:lnSpc>
                <a:spcPct val="100000"/>
              </a:lnSpc>
            </a:pPr>
            <a:r>
              <a:rPr lang="en-US" altLang="zh-CN" sz="1800" dirty="0">
                <a:solidFill>
                  <a:schemeClr val="tx1">
                    <a:lumMod val="75000"/>
                    <a:lumOff val="25000"/>
                  </a:schemeClr>
                </a:solidFill>
              </a:rPr>
              <a:t>EU Partnerships: As an EU member, Cyprus can leverage funding and collaboration opportunities to enhance sectors like technology, education, and infrastructure development.</a:t>
            </a:r>
          </a:p>
          <a:p>
            <a:pPr>
              <a:lnSpc>
                <a:spcPct val="100000"/>
              </a:lnSpc>
            </a:pPr>
            <a:r>
              <a:rPr lang="en-US" altLang="zh-CN" sz="1800" dirty="0">
                <a:solidFill>
                  <a:schemeClr val="tx1">
                    <a:lumMod val="75000"/>
                    <a:lumOff val="25000"/>
                  </a:schemeClr>
                </a:solidFill>
              </a:rPr>
              <a:t>Technology and Innovation: Growth in sectors such as fintech, digital services, and high-tech industries can diversify the economy and attract international investment.</a:t>
            </a:r>
          </a:p>
          <a:p>
            <a:pPr>
              <a:lnSpc>
                <a:spcPct val="100000"/>
              </a:lnSpc>
            </a:pPr>
            <a:endParaRPr lang="zh-CN" altLang="en-US" sz="1700" dirty="0">
              <a:solidFill>
                <a:schemeClr val="tx1">
                  <a:lumMod val="75000"/>
                  <a:lumOff val="25000"/>
                </a:schemeClr>
              </a:solidFill>
            </a:endParaRPr>
          </a:p>
        </p:txBody>
      </p:sp>
    </p:spTree>
    <p:extLst>
      <p:ext uri="{BB962C8B-B14F-4D97-AF65-F5344CB8AC3E}">
        <p14:creationId xmlns:p14="http://schemas.microsoft.com/office/powerpoint/2010/main" val="2372634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7">
            <a:extLst>
              <a:ext uri="{FF2B5EF4-FFF2-40B4-BE49-F238E27FC236}">
                <a16:creationId xmlns:a16="http://schemas.microsoft.com/office/drawing/2014/main" id="{EE0D13DB-D099-4541-888D-DE0186F1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19" y="253548"/>
            <a:ext cx="5851795" cy="6384816"/>
          </a:xfrm>
          <a:prstGeom prst="rect">
            <a:avLst/>
          </a:prstGeom>
          <a:solidFill>
            <a:srgbClr val="FFFFFF"/>
          </a:solidFill>
          <a:ln w="6350" cap="sq" cmpd="sng" algn="ctr">
            <a:solidFill>
              <a:srgbClr val="404040"/>
            </a:solidFill>
            <a:prstDash val="solid"/>
            <a:miter lim="800000"/>
          </a:ln>
          <a:effectLst/>
        </p:spPr>
        <p:txBody>
          <a:bodyPr/>
          <a:lstStyle/>
          <a:p>
            <a:endParaRPr lang="zh-CN" altLang="en-US"/>
          </a:p>
        </p:txBody>
      </p:sp>
      <p:pic>
        <p:nvPicPr>
          <p:cNvPr id="7" name="图片 6">
            <a:extLst>
              <a:ext uri="{FF2B5EF4-FFF2-40B4-BE49-F238E27FC236}">
                <a16:creationId xmlns:a16="http://schemas.microsoft.com/office/drawing/2014/main" id="{8F8694CB-922B-5DB6-2C90-33CFB127889F}"/>
              </a:ext>
            </a:extLst>
          </p:cNvPr>
          <p:cNvPicPr>
            <a:picLocks noChangeAspect="1"/>
          </p:cNvPicPr>
          <p:nvPr/>
        </p:nvPicPr>
        <p:blipFill>
          <a:blip r:embed="rId2"/>
          <a:srcRect l="11329" r="22524" b="2"/>
          <a:stretch/>
        </p:blipFill>
        <p:spPr>
          <a:xfrm>
            <a:off x="424928" y="419292"/>
            <a:ext cx="5522976" cy="6053328"/>
          </a:xfrm>
          <a:prstGeom prst="rect">
            <a:avLst/>
          </a:prstGeom>
        </p:spPr>
      </p:pic>
      <p:sp>
        <p:nvSpPr>
          <p:cNvPr id="45" name="Rectangle 3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CE151DF-B82C-C8FF-E555-A5AB7714DD4D}"/>
              </a:ext>
            </a:extLst>
          </p:cNvPr>
          <p:cNvSpPr>
            <a:spLocks noGrp="1"/>
          </p:cNvSpPr>
          <p:nvPr>
            <p:ph type="title"/>
          </p:nvPr>
        </p:nvSpPr>
        <p:spPr>
          <a:xfrm>
            <a:off x="6846137" y="727626"/>
            <a:ext cx="4602152" cy="1718225"/>
          </a:xfrm>
        </p:spPr>
        <p:txBody>
          <a:bodyPr>
            <a:normAutofit/>
          </a:bodyPr>
          <a:lstStyle/>
          <a:p>
            <a:pPr>
              <a:lnSpc>
                <a:spcPct val="100000"/>
              </a:lnSpc>
            </a:pPr>
            <a:r>
              <a:rPr lang="en-US" altLang="zh-CN" sz="3000" b="1"/>
              <a:t>General Description of Cyprus</a:t>
            </a:r>
            <a:br>
              <a:rPr lang="en-US" altLang="zh-CN" sz="3000" b="1"/>
            </a:br>
            <a:endParaRPr lang="zh-CN" altLang="en-US" sz="3000"/>
          </a:p>
        </p:txBody>
      </p:sp>
      <p:sp>
        <p:nvSpPr>
          <p:cNvPr id="3" name="内容占位符 2">
            <a:extLst>
              <a:ext uri="{FF2B5EF4-FFF2-40B4-BE49-F238E27FC236}">
                <a16:creationId xmlns:a16="http://schemas.microsoft.com/office/drawing/2014/main" id="{EBB5F2EA-4497-68EB-CE54-3185DFE4AF54}"/>
              </a:ext>
            </a:extLst>
          </p:cNvPr>
          <p:cNvSpPr>
            <a:spLocks noGrp="1"/>
          </p:cNvSpPr>
          <p:nvPr>
            <p:ph idx="1"/>
          </p:nvPr>
        </p:nvSpPr>
        <p:spPr>
          <a:xfrm>
            <a:off x="6846137" y="2538919"/>
            <a:ext cx="4602152" cy="3557805"/>
          </a:xfrm>
        </p:spPr>
        <p:txBody>
          <a:bodyPr>
            <a:normAutofit/>
          </a:bodyPr>
          <a:lstStyle/>
          <a:p>
            <a:r>
              <a:rPr lang="en-US" altLang="zh-CN"/>
              <a:t>Cyprus is an island country located in the Eastern Mediterranean Sea, south of Turkey, west of Syria and Lebanon, northwest of Israel, and southeast of Greece. With a strategic location at the crossroads of Europe, Asia, and Africa, Cyprus has been a significant trade and cultural hub throughout history.</a:t>
            </a:r>
          </a:p>
          <a:p>
            <a:endParaRPr lang="zh-CN" altLang="en-US" dirty="0"/>
          </a:p>
        </p:txBody>
      </p:sp>
    </p:spTree>
    <p:extLst>
      <p:ext uri="{BB962C8B-B14F-4D97-AF65-F5344CB8AC3E}">
        <p14:creationId xmlns:p14="http://schemas.microsoft.com/office/powerpoint/2010/main" val="967480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6" name="Rectangle 25">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标题 1">
            <a:extLst>
              <a:ext uri="{FF2B5EF4-FFF2-40B4-BE49-F238E27FC236}">
                <a16:creationId xmlns:a16="http://schemas.microsoft.com/office/drawing/2014/main" id="{48BA0A84-2BED-D64C-825D-5B5C0C2869D1}"/>
              </a:ext>
            </a:extLst>
          </p:cNvPr>
          <p:cNvSpPr>
            <a:spLocks noGrp="1"/>
          </p:cNvSpPr>
          <p:nvPr>
            <p:ph type="title"/>
          </p:nvPr>
        </p:nvSpPr>
        <p:spPr>
          <a:xfrm>
            <a:off x="868680" y="642593"/>
            <a:ext cx="6281928" cy="1744183"/>
          </a:xfrm>
        </p:spPr>
        <p:txBody>
          <a:bodyPr>
            <a:normAutofit/>
          </a:bodyPr>
          <a:lstStyle/>
          <a:p>
            <a:pPr>
              <a:lnSpc>
                <a:spcPct val="100000"/>
              </a:lnSpc>
            </a:pPr>
            <a:r>
              <a:rPr lang="en-US" altLang="zh-CN" b="1"/>
              <a:t>Threats</a:t>
            </a:r>
            <a:br>
              <a:rPr lang="en-US" altLang="zh-CN" b="1"/>
            </a:br>
            <a:endParaRPr lang="zh-CN" altLang="en-US"/>
          </a:p>
        </p:txBody>
      </p:sp>
      <p:sp>
        <p:nvSpPr>
          <p:cNvPr id="3" name="内容占位符 2">
            <a:extLst>
              <a:ext uri="{FF2B5EF4-FFF2-40B4-BE49-F238E27FC236}">
                <a16:creationId xmlns:a16="http://schemas.microsoft.com/office/drawing/2014/main" id="{57DDB087-7B80-B5F2-6545-552C5C97BD97}"/>
              </a:ext>
            </a:extLst>
          </p:cNvPr>
          <p:cNvSpPr>
            <a:spLocks noGrp="1"/>
          </p:cNvSpPr>
          <p:nvPr>
            <p:ph idx="1"/>
          </p:nvPr>
        </p:nvSpPr>
        <p:spPr>
          <a:xfrm>
            <a:off x="564544" y="1860606"/>
            <a:ext cx="6885828" cy="4285752"/>
          </a:xfrm>
        </p:spPr>
        <p:txBody>
          <a:bodyPr>
            <a:normAutofit lnSpcReduction="10000"/>
          </a:bodyPr>
          <a:lstStyle/>
          <a:p>
            <a:pPr>
              <a:lnSpc>
                <a:spcPct val="100000"/>
              </a:lnSpc>
            </a:pPr>
            <a:r>
              <a:rPr lang="en-US" altLang="zh-CN" sz="1600" dirty="0"/>
              <a:t>Geopolitical Risks: Regional instability and unresolved territorial disputes in the Eastern Mediterranean pose potential risks to security and economic growth.</a:t>
            </a:r>
          </a:p>
          <a:p>
            <a:pPr>
              <a:lnSpc>
                <a:spcPct val="100000"/>
              </a:lnSpc>
            </a:pPr>
            <a:r>
              <a:rPr lang="en-US" altLang="zh-CN" sz="1600" dirty="0"/>
              <a:t>Climate Change: Rising temperatures, water scarcity, and the threat of sea level rise present significant challenges, particularly for agriculture and coastal tourism.</a:t>
            </a:r>
          </a:p>
          <a:p>
            <a:pPr>
              <a:lnSpc>
                <a:spcPct val="100000"/>
              </a:lnSpc>
            </a:pPr>
            <a:r>
              <a:rPr lang="en-US" altLang="zh-CN" sz="1600" dirty="0"/>
              <a:t>Economic Shocks: Dependence on international markets and tourism makes Cyprus vulnerable to global financial instability, pandemics, or changes in consumer behavior.</a:t>
            </a:r>
          </a:p>
          <a:p>
            <a:pPr>
              <a:lnSpc>
                <a:spcPct val="100000"/>
              </a:lnSpc>
            </a:pPr>
            <a:r>
              <a:rPr lang="en-US" altLang="zh-CN" sz="1600" dirty="0"/>
              <a:t>Climate Change: Rising temperatures, water scarcity, and the threat of sea level rise present significant challenges, particularly for agriculture and coastal tourism.</a:t>
            </a:r>
          </a:p>
          <a:p>
            <a:pPr>
              <a:lnSpc>
                <a:spcPct val="100000"/>
              </a:lnSpc>
            </a:pPr>
            <a:r>
              <a:rPr lang="en-US" altLang="zh-CN" sz="1600" dirty="0"/>
              <a:t>Economic Shocks: Dependence on international markets and tourism makes Cyprus vulnerable to global financial instability, pandemics, or changes in consumer behavior.</a:t>
            </a:r>
          </a:p>
          <a:p>
            <a:pPr>
              <a:lnSpc>
                <a:spcPct val="100000"/>
              </a:lnSpc>
            </a:pPr>
            <a:endParaRPr lang="zh-CN" altLang="en-US" sz="1300" dirty="0"/>
          </a:p>
        </p:txBody>
      </p:sp>
      <p:pic>
        <p:nvPicPr>
          <p:cNvPr id="16" name="Picture 4" descr="海上船舶">
            <a:extLst>
              <a:ext uri="{FF2B5EF4-FFF2-40B4-BE49-F238E27FC236}">
                <a16:creationId xmlns:a16="http://schemas.microsoft.com/office/drawing/2014/main" id="{ADADCC90-3339-51E9-CB5A-CC976966F184}"/>
              </a:ext>
            </a:extLst>
          </p:cNvPr>
          <p:cNvPicPr>
            <a:picLocks noChangeAspect="1"/>
          </p:cNvPicPr>
          <p:nvPr/>
        </p:nvPicPr>
        <p:blipFill>
          <a:blip r:embed="rId2"/>
          <a:srcRect l="30724" r="26143" b="2"/>
          <a:stretch/>
        </p:blipFill>
        <p:spPr>
          <a:xfrm>
            <a:off x="7837371" y="237744"/>
            <a:ext cx="4124416" cy="6382512"/>
          </a:xfrm>
          <a:prstGeom prst="rect">
            <a:avLst/>
          </a:prstGeom>
        </p:spPr>
      </p:pic>
    </p:spTree>
    <p:extLst>
      <p:ext uri="{BB962C8B-B14F-4D97-AF65-F5344CB8AC3E}">
        <p14:creationId xmlns:p14="http://schemas.microsoft.com/office/powerpoint/2010/main" val="65649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7D80E0-124F-0588-4D22-0442E2C61D0D}"/>
              </a:ext>
            </a:extLst>
          </p:cNvPr>
          <p:cNvPicPr>
            <a:picLocks noChangeAspect="1"/>
          </p:cNvPicPr>
          <p:nvPr/>
        </p:nvPicPr>
        <p:blipFill>
          <a:blip r:embed="rId2"/>
          <a:srcRect l="9091" t="23391"/>
          <a:stretch/>
        </p:blipFill>
        <p:spPr>
          <a:xfrm>
            <a:off x="20" y="10"/>
            <a:ext cx="12191980" cy="6857990"/>
          </a:xfrm>
          <a:prstGeom prst="rect">
            <a:avLst/>
          </a:prstGeom>
        </p:spPr>
      </p:pic>
      <p:sp>
        <p:nvSpPr>
          <p:cNvPr id="15" name="Rectangle 8">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6" name="Rectangle 10">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3" name="内容占位符 2">
            <a:extLst>
              <a:ext uri="{FF2B5EF4-FFF2-40B4-BE49-F238E27FC236}">
                <a16:creationId xmlns:a16="http://schemas.microsoft.com/office/drawing/2014/main" id="{360CDCDC-23D5-62A4-1573-897B45303355}"/>
              </a:ext>
            </a:extLst>
          </p:cNvPr>
          <p:cNvSpPr>
            <a:spLocks noGrp="1"/>
          </p:cNvSpPr>
          <p:nvPr>
            <p:ph idx="1"/>
          </p:nvPr>
        </p:nvSpPr>
        <p:spPr>
          <a:xfrm>
            <a:off x="4740752" y="732865"/>
            <a:ext cx="6718434" cy="5302175"/>
          </a:xfrm>
        </p:spPr>
        <p:txBody>
          <a:bodyPr>
            <a:normAutofit/>
          </a:bodyPr>
          <a:lstStyle/>
          <a:p>
            <a:r>
              <a:rPr lang="en-US" altLang="zh-CN" sz="1400" b="1" dirty="0"/>
              <a:t>History</a:t>
            </a:r>
            <a:br>
              <a:rPr lang="en-US" altLang="zh-CN" sz="1400" dirty="0"/>
            </a:br>
            <a:r>
              <a:rPr lang="en-US" altLang="zh-CN" sz="1400" dirty="0"/>
              <a:t>With over 9,000 years of history, Cyprus has been influenced by many civilizations, including Greeks, Romans, Byzantines, Ottomans, and the British. It gained independence in 1960, but ethnic tensions led to the island's division in 1974. Efforts to reunify continue.</a:t>
            </a:r>
            <a:endParaRPr lang="en-US" altLang="zh-CN" sz="1400" b="1" dirty="0"/>
          </a:p>
          <a:p>
            <a:r>
              <a:rPr lang="en-US" altLang="zh-CN" sz="1400" b="1" dirty="0"/>
              <a:t>Government</a:t>
            </a:r>
            <a:br>
              <a:rPr lang="en-US" altLang="zh-CN" sz="1400" dirty="0"/>
            </a:br>
            <a:r>
              <a:rPr lang="en-US" altLang="zh-CN" sz="1400" dirty="0"/>
              <a:t>Cyprus is a presidential republic, with the President serving as both head of state and government. The island is divided between the Republic of Cyprus in the south and the Turkish Republic of Northern Cyprus, recognized only by Turkey, in the north.</a:t>
            </a:r>
          </a:p>
          <a:p>
            <a:r>
              <a:rPr lang="en-US" altLang="zh-CN" sz="1400" b="1" dirty="0"/>
              <a:t>Economy</a:t>
            </a:r>
            <a:br>
              <a:rPr lang="en-US" altLang="zh-CN" sz="1400" dirty="0"/>
            </a:br>
            <a:r>
              <a:rPr lang="en-US" altLang="zh-CN" sz="1400" dirty="0"/>
              <a:t>Cyprus has a developed, service-based economy driven by tourism, shipping, financial services, and real estate. A member of the EU, it uses the Euro and is known for its low corporate tax rates, attracting international businesses.</a:t>
            </a:r>
          </a:p>
          <a:p>
            <a:r>
              <a:rPr lang="en-US" altLang="zh-CN" sz="1400" b="1" dirty="0"/>
              <a:t>Natural Environment</a:t>
            </a:r>
            <a:br>
              <a:rPr lang="en-US" altLang="zh-CN" sz="1400" dirty="0"/>
            </a:br>
            <a:r>
              <a:rPr lang="en-US" altLang="zh-CN" sz="1400" dirty="0"/>
              <a:t>Cyprus has a Mediterranean climate with hot summers and mild winters. Known for its beaches, mountains like the Troodos range, and diverse wildlife, the island is home to species such as the Mediterranean monk seal and green turtles.</a:t>
            </a:r>
          </a:p>
          <a:p>
            <a:pPr marL="0" indent="0">
              <a:lnSpc>
                <a:spcPct val="100000"/>
              </a:lnSpc>
              <a:buNone/>
            </a:pPr>
            <a:endParaRPr lang="zh-CN" altLang="en-US" sz="1400" dirty="0">
              <a:solidFill>
                <a:schemeClr val="tx1">
                  <a:lumMod val="75000"/>
                  <a:lumOff val="25000"/>
                </a:schemeClr>
              </a:solidFill>
            </a:endParaRPr>
          </a:p>
        </p:txBody>
      </p:sp>
    </p:spTree>
    <p:extLst>
      <p:ext uri="{BB962C8B-B14F-4D97-AF65-F5344CB8AC3E}">
        <p14:creationId xmlns:p14="http://schemas.microsoft.com/office/powerpoint/2010/main" val="3856039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2B6D59-BB33-494A-517F-0F566E3A93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C3C45DB-D6E0-1756-9BF9-70A25B71D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7C23FEB-0526-0573-2FA2-E80A76506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zh-CN" altLang="en-US"/>
          </a:p>
        </p:txBody>
      </p:sp>
      <p:sp>
        <p:nvSpPr>
          <p:cNvPr id="12" name="Rectangle 11">
            <a:extLst>
              <a:ext uri="{FF2B5EF4-FFF2-40B4-BE49-F238E27FC236}">
                <a16:creationId xmlns:a16="http://schemas.microsoft.com/office/drawing/2014/main" id="{C117C427-AA37-85DC-C6F8-FE4E75C4F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zh-CN" altLang="en-US"/>
          </a:p>
        </p:txBody>
      </p:sp>
      <p:sp>
        <p:nvSpPr>
          <p:cNvPr id="14" name="Rectangle 13">
            <a:extLst>
              <a:ext uri="{FF2B5EF4-FFF2-40B4-BE49-F238E27FC236}">
                <a16:creationId xmlns:a16="http://schemas.microsoft.com/office/drawing/2014/main" id="{A409CCCF-1C95-0636-BE2B-840F8774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grpSp>
        <p:nvGrpSpPr>
          <p:cNvPr id="16" name="Group 15">
            <a:extLst>
              <a:ext uri="{FF2B5EF4-FFF2-40B4-BE49-F238E27FC236}">
                <a16:creationId xmlns:a16="http://schemas.microsoft.com/office/drawing/2014/main" id="{16614C03-97ED-39BA-F515-236C546A42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AF829324-055B-3780-AA3B-13EDB80C1B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D4CD39-12BF-5531-AB0C-011F6FD2A4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3CF875-005D-0DFE-6DC5-DF5FBE7E21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35AB241-286F-B554-626E-8C4079D39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蓝色海洋包围的岛屿">
            <a:extLst>
              <a:ext uri="{FF2B5EF4-FFF2-40B4-BE49-F238E27FC236}">
                <a16:creationId xmlns:a16="http://schemas.microsoft.com/office/drawing/2014/main" id="{767501F0-CE2C-76E6-FBEF-C8F2164F1ED8}"/>
              </a:ext>
            </a:extLst>
          </p:cNvPr>
          <p:cNvPicPr>
            <a:picLocks noChangeAspect="1"/>
          </p:cNvPicPr>
          <p:nvPr/>
        </p:nvPicPr>
        <p:blipFill>
          <a:blip r:embed="rId2"/>
          <a:srcRect l="17954" r="8602" b="-1"/>
          <a:stretch/>
        </p:blipFill>
        <p:spPr>
          <a:xfrm>
            <a:off x="4646383" y="10"/>
            <a:ext cx="7545616" cy="6857990"/>
          </a:xfrm>
          <a:prstGeom prst="rect">
            <a:avLst/>
          </a:prstGeom>
        </p:spPr>
      </p:pic>
      <p:sp>
        <p:nvSpPr>
          <p:cNvPr id="23" name="Rectangle 22">
            <a:extLst>
              <a:ext uri="{FF2B5EF4-FFF2-40B4-BE49-F238E27FC236}">
                <a16:creationId xmlns:a16="http://schemas.microsoft.com/office/drawing/2014/main" id="{7520AE09-202C-DCEC-9F53-F6BBC9101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txBody>
          <a:bodyPr/>
          <a:lstStyle/>
          <a:p>
            <a:endParaRPr lang="zh-CN" altLang="en-US"/>
          </a:p>
        </p:txBody>
      </p:sp>
      <p:sp>
        <p:nvSpPr>
          <p:cNvPr id="25" name="Rectangle 24">
            <a:extLst>
              <a:ext uri="{FF2B5EF4-FFF2-40B4-BE49-F238E27FC236}">
                <a16:creationId xmlns:a16="http://schemas.microsoft.com/office/drawing/2014/main" id="{DF7B510E-3FE6-0DA6-FFE1-CFF6D73FB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txBody>
          <a:bodyPr/>
          <a:lstStyle/>
          <a:p>
            <a:endParaRPr lang="zh-CN" altLang="en-US"/>
          </a:p>
        </p:txBody>
      </p:sp>
      <p:sp>
        <p:nvSpPr>
          <p:cNvPr id="2" name="标题 1">
            <a:extLst>
              <a:ext uri="{FF2B5EF4-FFF2-40B4-BE49-F238E27FC236}">
                <a16:creationId xmlns:a16="http://schemas.microsoft.com/office/drawing/2014/main" id="{0F78AA91-FAE2-A32A-F0C5-7BB514701E90}"/>
              </a:ext>
            </a:extLst>
          </p:cNvPr>
          <p:cNvSpPr>
            <a:spLocks noGrp="1"/>
          </p:cNvSpPr>
          <p:nvPr>
            <p:ph type="title"/>
          </p:nvPr>
        </p:nvSpPr>
        <p:spPr>
          <a:xfrm>
            <a:off x="466524" y="2549953"/>
            <a:ext cx="3729162" cy="2303531"/>
          </a:xfrm>
        </p:spPr>
        <p:txBody>
          <a:bodyPr vert="horz" lIns="91440" tIns="45720" rIns="91440" bIns="45720" rtlCol="0" anchor="ctr">
            <a:normAutofit/>
          </a:bodyPr>
          <a:lstStyle/>
          <a:p>
            <a:pPr algn="ctr">
              <a:lnSpc>
                <a:spcPct val="83000"/>
              </a:lnSpc>
            </a:pPr>
            <a:r>
              <a:rPr lang="en-US" altLang="zh-CN" sz="3600" b="1" dirty="0"/>
              <a:t>Trend of Key Variable</a:t>
            </a:r>
            <a:br>
              <a:rPr lang="en-US" altLang="zh-CN" sz="3600" b="1" dirty="0"/>
            </a:br>
            <a:br>
              <a:rPr lang="en-US" altLang="zh-CN" sz="3600" cap="all" spc="-100" dirty="0">
                <a:solidFill>
                  <a:schemeClr val="tx1"/>
                </a:solidFill>
              </a:rPr>
            </a:br>
            <a:endParaRPr lang="en-US" altLang="zh-CN" sz="3600" cap="all" spc="-100" dirty="0">
              <a:solidFill>
                <a:schemeClr val="tx1"/>
              </a:solidFill>
            </a:endParaRPr>
          </a:p>
        </p:txBody>
      </p:sp>
    </p:spTree>
    <p:extLst>
      <p:ext uri="{BB962C8B-B14F-4D97-AF65-F5344CB8AC3E}">
        <p14:creationId xmlns:p14="http://schemas.microsoft.com/office/powerpoint/2010/main" val="15082854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3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5" name="Rectangle 33">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zh-CN" altLang="en-US"/>
          </a:p>
        </p:txBody>
      </p:sp>
      <p:pic>
        <p:nvPicPr>
          <p:cNvPr id="4" name="内容占位符 3">
            <a:extLst>
              <a:ext uri="{FF2B5EF4-FFF2-40B4-BE49-F238E27FC236}">
                <a16:creationId xmlns:a16="http://schemas.microsoft.com/office/drawing/2014/main" id="{3FBABCE9-955B-F8A7-A5F7-4BDCA1E68740}"/>
              </a:ext>
            </a:extLst>
          </p:cNvPr>
          <p:cNvPicPr>
            <a:picLocks noGrp="1" noChangeAspect="1"/>
          </p:cNvPicPr>
          <p:nvPr>
            <p:ph idx="1"/>
          </p:nvPr>
        </p:nvPicPr>
        <p:blipFill>
          <a:blip r:embed="rId2"/>
          <a:stretch>
            <a:fillRect/>
          </a:stretch>
        </p:blipFill>
        <p:spPr>
          <a:xfrm>
            <a:off x="904701" y="1208510"/>
            <a:ext cx="7237877" cy="4469388"/>
          </a:xfrm>
          <a:prstGeom prst="rect">
            <a:avLst/>
          </a:prstGeom>
        </p:spPr>
      </p:pic>
      <p:sp>
        <p:nvSpPr>
          <p:cNvPr id="36" name="Rectangle 3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38" name="Rectangle 3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89F4BD50-CE4C-DE51-B799-80305839A9B2}"/>
              </a:ext>
            </a:extLst>
          </p:cNvPr>
          <p:cNvSpPr txBox="1"/>
          <p:nvPr/>
        </p:nvSpPr>
        <p:spPr>
          <a:xfrm>
            <a:off x="9308559" y="1430396"/>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altLang="zh-CN" dirty="0">
                <a:solidFill>
                  <a:schemeClr val="tx1">
                    <a:lumMod val="85000"/>
                    <a:lumOff val="15000"/>
                  </a:schemeClr>
                </a:solidFill>
              </a:rPr>
              <a:t>Cyprus' GDP has grown steadily over the years, driven by its robust service sector and thriving tourism industry. Despite occasional global economic challenges, the country has demonstrated resilience and steady economic progress.</a:t>
            </a:r>
          </a:p>
          <a:p>
            <a:pPr indent="-182880">
              <a:spcAft>
                <a:spcPts val="600"/>
              </a:spcAft>
              <a:buClr>
                <a:schemeClr val="tx1">
                  <a:lumMod val="85000"/>
                  <a:lumOff val="15000"/>
                </a:schemeClr>
              </a:buClr>
              <a:buFont typeface="Garamond" pitchFamily="18" charset="0"/>
              <a:buChar char="◦"/>
            </a:pPr>
            <a:endParaRPr lang="en-US" altLang="zh-CN" sz="1400" dirty="0">
              <a:solidFill>
                <a:schemeClr val="tx1">
                  <a:lumMod val="85000"/>
                  <a:lumOff val="15000"/>
                </a:schemeClr>
              </a:solidFill>
            </a:endParaRPr>
          </a:p>
        </p:txBody>
      </p:sp>
    </p:spTree>
    <p:extLst>
      <p:ext uri="{BB962C8B-B14F-4D97-AF65-F5344CB8AC3E}">
        <p14:creationId xmlns:p14="http://schemas.microsoft.com/office/powerpoint/2010/main" val="427415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zh-CN" altLang="en-US"/>
          </a:p>
        </p:txBody>
      </p:sp>
      <p:pic>
        <p:nvPicPr>
          <p:cNvPr id="4" name="内容占位符 3">
            <a:extLst>
              <a:ext uri="{FF2B5EF4-FFF2-40B4-BE49-F238E27FC236}">
                <a16:creationId xmlns:a16="http://schemas.microsoft.com/office/drawing/2014/main" id="{8B8FED87-F88E-F0DF-7F61-EB09C11F744A}"/>
              </a:ext>
            </a:extLst>
          </p:cNvPr>
          <p:cNvPicPr>
            <a:picLocks noChangeAspect="1"/>
          </p:cNvPicPr>
          <p:nvPr/>
        </p:nvPicPr>
        <p:blipFill>
          <a:blip r:embed="rId2"/>
          <a:stretch>
            <a:fillRect/>
          </a:stretch>
        </p:blipFill>
        <p:spPr>
          <a:xfrm>
            <a:off x="904701" y="1208510"/>
            <a:ext cx="7237877" cy="4469388"/>
          </a:xfrm>
          <a:prstGeom prst="rect">
            <a:avLst/>
          </a:prstGeom>
        </p:spPr>
      </p:pic>
      <p:sp>
        <p:nvSpPr>
          <p:cNvPr id="15" name="Rectangle 1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7" name="Rectangle 1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9A97FB3-8957-9736-B365-E3854A69DD09}"/>
              </a:ext>
            </a:extLst>
          </p:cNvPr>
          <p:cNvSpPr>
            <a:spLocks noGrp="1"/>
          </p:cNvSpPr>
          <p:nvPr>
            <p:ph idx="1"/>
          </p:nvPr>
        </p:nvSpPr>
        <p:spPr>
          <a:xfrm>
            <a:off x="9375590" y="1363160"/>
            <a:ext cx="2312479" cy="3854197"/>
          </a:xfrm>
        </p:spPr>
        <p:txBody>
          <a:bodyPr>
            <a:normAutofit/>
          </a:bodyPr>
          <a:lstStyle/>
          <a:p>
            <a:r>
              <a:rPr lang="en-US" altLang="zh-CN" sz="1600" dirty="0"/>
              <a:t>Cyprus' population has shown gradual growth, supported by stable birth rates and immigration trends. This growth reflects the country's economic stability and social infrastructure.</a:t>
            </a:r>
          </a:p>
          <a:p>
            <a:endParaRPr lang="en-US" sz="1400" dirty="0">
              <a:solidFill>
                <a:schemeClr val="tx1">
                  <a:lumMod val="85000"/>
                  <a:lumOff val="15000"/>
                </a:schemeClr>
              </a:solidFill>
            </a:endParaRPr>
          </a:p>
        </p:txBody>
      </p:sp>
    </p:spTree>
    <p:extLst>
      <p:ext uri="{BB962C8B-B14F-4D97-AF65-F5344CB8AC3E}">
        <p14:creationId xmlns:p14="http://schemas.microsoft.com/office/powerpoint/2010/main" val="323718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262E37-ABBA-C97D-AB34-A2122BC5669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zh-CN" altLang="en-US"/>
          </a:p>
        </p:txBody>
      </p:sp>
      <p:pic>
        <p:nvPicPr>
          <p:cNvPr id="3" name="图片 2" descr="图表, 折线图&#10;&#10;描述已自动生成">
            <a:extLst>
              <a:ext uri="{FF2B5EF4-FFF2-40B4-BE49-F238E27FC236}">
                <a16:creationId xmlns:a16="http://schemas.microsoft.com/office/drawing/2014/main" id="{B8B74720-934F-A2B4-D28E-F7BD3DE1C01E}"/>
              </a:ext>
            </a:extLst>
          </p:cNvPr>
          <p:cNvPicPr>
            <a:picLocks noChangeAspect="1"/>
          </p:cNvPicPr>
          <p:nvPr/>
        </p:nvPicPr>
        <p:blipFill>
          <a:blip r:embed="rId2"/>
          <a:stretch>
            <a:fillRect/>
          </a:stretch>
        </p:blipFill>
        <p:spPr>
          <a:xfrm>
            <a:off x="904701" y="1208510"/>
            <a:ext cx="7237877" cy="4469388"/>
          </a:xfrm>
          <a:prstGeom prst="rect">
            <a:avLst/>
          </a:prstGeom>
        </p:spPr>
      </p:pic>
      <p:sp>
        <p:nvSpPr>
          <p:cNvPr id="26" name="Rectangle 2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8" name="Rectangle 2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2B7D7F2-387D-D664-2339-53E9B1AEA577}"/>
              </a:ext>
            </a:extLst>
          </p:cNvPr>
          <p:cNvSpPr>
            <a:spLocks noGrp="1"/>
          </p:cNvSpPr>
          <p:nvPr>
            <p:ph idx="1"/>
          </p:nvPr>
        </p:nvSpPr>
        <p:spPr>
          <a:xfrm>
            <a:off x="9327186" y="1423672"/>
            <a:ext cx="2312479" cy="3854197"/>
          </a:xfrm>
        </p:spPr>
        <p:txBody>
          <a:bodyPr>
            <a:normAutofit/>
          </a:bodyPr>
          <a:lstStyle/>
          <a:p>
            <a:r>
              <a:rPr lang="en-US" altLang="zh-CN" sz="1800" dirty="0"/>
              <a:t>Visitor trends highlight Cyprus' strong tourism sector. The island remains a popular Mediterranean destination, with visitor numbers increasing steadily in most years.</a:t>
            </a:r>
          </a:p>
          <a:p>
            <a:endParaRPr lang="en-US" sz="1400" dirty="0">
              <a:solidFill>
                <a:schemeClr val="tx1">
                  <a:lumMod val="85000"/>
                  <a:lumOff val="15000"/>
                </a:schemeClr>
              </a:solidFill>
            </a:endParaRPr>
          </a:p>
        </p:txBody>
      </p:sp>
    </p:spTree>
    <p:extLst>
      <p:ext uri="{BB962C8B-B14F-4D97-AF65-F5344CB8AC3E}">
        <p14:creationId xmlns:p14="http://schemas.microsoft.com/office/powerpoint/2010/main" val="1661036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6093C7-7CE2-3272-3B8D-DDA2A96199FA}"/>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zh-CN" altLang="en-US"/>
          </a:p>
        </p:txBody>
      </p:sp>
      <p:pic>
        <p:nvPicPr>
          <p:cNvPr id="2" name="图片 1" descr="图表, 折线图&#10;&#10;描述已自动生成">
            <a:extLst>
              <a:ext uri="{FF2B5EF4-FFF2-40B4-BE49-F238E27FC236}">
                <a16:creationId xmlns:a16="http://schemas.microsoft.com/office/drawing/2014/main" id="{B8EC529D-7BD0-DE9E-B90E-49CF8B317425}"/>
              </a:ext>
            </a:extLst>
          </p:cNvPr>
          <p:cNvPicPr>
            <a:picLocks noChangeAspect="1"/>
          </p:cNvPicPr>
          <p:nvPr/>
        </p:nvPicPr>
        <p:blipFill>
          <a:blip r:embed="rId2"/>
          <a:stretch>
            <a:fillRect/>
          </a:stretch>
        </p:blipFill>
        <p:spPr>
          <a:xfrm>
            <a:off x="904701" y="1208510"/>
            <a:ext cx="7237877" cy="4469388"/>
          </a:xfrm>
          <a:prstGeom prst="rect">
            <a:avLst/>
          </a:prstGeom>
        </p:spPr>
      </p:pic>
      <p:sp>
        <p:nvSpPr>
          <p:cNvPr id="37" name="Rectangle 3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39" name="Rectangle 3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F4942D5-1C82-A61C-596A-6F2AA6FD13E1}"/>
              </a:ext>
            </a:extLst>
          </p:cNvPr>
          <p:cNvSpPr>
            <a:spLocks noGrp="1"/>
          </p:cNvSpPr>
          <p:nvPr>
            <p:ph idx="1"/>
          </p:nvPr>
        </p:nvSpPr>
        <p:spPr>
          <a:xfrm>
            <a:off x="9327186" y="1611931"/>
            <a:ext cx="2312479" cy="3854197"/>
          </a:xfrm>
        </p:spPr>
        <p:txBody>
          <a:bodyPr>
            <a:normAutofit fontScale="92500" lnSpcReduction="20000"/>
          </a:bodyPr>
          <a:lstStyle/>
          <a:p>
            <a:r>
              <a:rPr lang="en-US" altLang="zh-CN" sz="1800" dirty="0"/>
              <a:t>Inflation rates in Cyprus have experienced fluctuations in response to global economic conditions and domestic policy changes. The country has managed to maintain a relatively stable inflation environment.</a:t>
            </a:r>
          </a:p>
          <a:p>
            <a:endParaRPr lang="en-US" sz="1400" dirty="0">
              <a:solidFill>
                <a:schemeClr val="tx1">
                  <a:lumMod val="85000"/>
                  <a:lumOff val="15000"/>
                </a:schemeClr>
              </a:solidFill>
            </a:endParaRPr>
          </a:p>
        </p:txBody>
      </p:sp>
    </p:spTree>
    <p:extLst>
      <p:ext uri="{BB962C8B-B14F-4D97-AF65-F5344CB8AC3E}">
        <p14:creationId xmlns:p14="http://schemas.microsoft.com/office/powerpoint/2010/main" val="78069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zh-CN" altLang="en-US"/>
          </a:p>
        </p:txBody>
      </p:sp>
      <p:sp>
        <p:nvSpPr>
          <p:cNvPr id="12" name="Rectangle 11">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zh-CN" altLang="en-US"/>
          </a:p>
        </p:txBody>
      </p:sp>
      <p:sp>
        <p:nvSpPr>
          <p:cNvPr id="14" name="Rectangle 13">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蓝色海洋包围的岛屿">
            <a:extLst>
              <a:ext uri="{FF2B5EF4-FFF2-40B4-BE49-F238E27FC236}">
                <a16:creationId xmlns:a16="http://schemas.microsoft.com/office/drawing/2014/main" id="{74B64B5E-F86E-45D0-1208-90EE601BC7B3}"/>
              </a:ext>
            </a:extLst>
          </p:cNvPr>
          <p:cNvPicPr>
            <a:picLocks noChangeAspect="1"/>
          </p:cNvPicPr>
          <p:nvPr/>
        </p:nvPicPr>
        <p:blipFill>
          <a:blip r:embed="rId2"/>
          <a:srcRect l="17954" r="8602" b="-1"/>
          <a:stretch/>
        </p:blipFill>
        <p:spPr>
          <a:xfrm>
            <a:off x="4646383" y="10"/>
            <a:ext cx="7545616" cy="6857990"/>
          </a:xfrm>
          <a:prstGeom prst="rect">
            <a:avLst/>
          </a:prstGeom>
        </p:spPr>
      </p:pic>
      <p:sp>
        <p:nvSpPr>
          <p:cNvPr id="23" name="Rectangle 22">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txBody>
          <a:bodyPr/>
          <a:lstStyle/>
          <a:p>
            <a:endParaRPr lang="zh-CN" altLang="en-US"/>
          </a:p>
        </p:txBody>
      </p:sp>
      <p:sp>
        <p:nvSpPr>
          <p:cNvPr id="25" name="Rectangle 24">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txBody>
          <a:bodyPr/>
          <a:lstStyle/>
          <a:p>
            <a:endParaRPr lang="zh-CN" altLang="en-US"/>
          </a:p>
        </p:txBody>
      </p:sp>
      <p:sp>
        <p:nvSpPr>
          <p:cNvPr id="2" name="标题 1">
            <a:extLst>
              <a:ext uri="{FF2B5EF4-FFF2-40B4-BE49-F238E27FC236}">
                <a16:creationId xmlns:a16="http://schemas.microsoft.com/office/drawing/2014/main" id="{9768B174-2C76-F6F2-D7B6-991F1FBEADE4}"/>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altLang="zh-CN" sz="3600" cap="all" spc="-100" dirty="0">
                <a:solidFill>
                  <a:schemeClr val="tx1"/>
                </a:solidFill>
              </a:rPr>
              <a:t>Comparison with Other Islands</a:t>
            </a:r>
            <a:br>
              <a:rPr lang="en-US" altLang="zh-CN" sz="3600" cap="all" spc="-100" dirty="0">
                <a:solidFill>
                  <a:schemeClr val="tx1"/>
                </a:solidFill>
              </a:rPr>
            </a:br>
            <a:endParaRPr lang="en-US" altLang="zh-CN" sz="3600" cap="all" spc="-100" dirty="0">
              <a:solidFill>
                <a:schemeClr val="tx1"/>
              </a:solidFill>
            </a:endParaRPr>
          </a:p>
        </p:txBody>
      </p:sp>
    </p:spTree>
    <p:extLst>
      <p:ext uri="{BB962C8B-B14F-4D97-AF65-F5344CB8AC3E}">
        <p14:creationId xmlns:p14="http://schemas.microsoft.com/office/powerpoint/2010/main" val="191964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RightStep">
      <a:dk1>
        <a:srgbClr val="000000"/>
      </a:dk1>
      <a:lt1>
        <a:srgbClr val="FFFFFF"/>
      </a:lt1>
      <a:dk2>
        <a:srgbClr val="243241"/>
      </a:dk2>
      <a:lt2>
        <a:srgbClr val="E8E2E4"/>
      </a:lt2>
      <a:accent1>
        <a:srgbClr val="7BAC9A"/>
      </a:accent1>
      <a:accent2>
        <a:srgbClr val="6DAAAE"/>
      </a:accent2>
      <a:accent3>
        <a:srgbClr val="82A5C4"/>
      </a:accent3>
      <a:accent4>
        <a:srgbClr val="7981C0"/>
      </a:accent4>
      <a:accent5>
        <a:srgbClr val="A391CB"/>
      </a:accent5>
      <a:accent6>
        <a:srgbClr val="AC79C0"/>
      </a:accent6>
      <a:hlink>
        <a:srgbClr val="AE6983"/>
      </a:hlink>
      <a:folHlink>
        <a:srgbClr val="7F7F7F"/>
      </a:folHlink>
    </a:clrScheme>
    <a:fontScheme name="Savon">
      <a:majorFont>
        <a:latin typeface="DengXian"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DengXian"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347</TotalTime>
  <Words>1209</Words>
  <Application>Microsoft Office PowerPoint</Application>
  <PresentationFormat>宽屏</PresentationFormat>
  <Paragraphs>40</Paragraphs>
  <Slides>20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DengXian</vt:lpstr>
      <vt:lpstr>Arial</vt:lpstr>
      <vt:lpstr>Garamond</vt:lpstr>
      <vt:lpstr>SavonVTI</vt:lpstr>
      <vt:lpstr>Cyprus Island Analysis</vt:lpstr>
      <vt:lpstr>General Description of Cyprus </vt:lpstr>
      <vt:lpstr>PowerPoint 演示文稿</vt:lpstr>
      <vt:lpstr>Trend of Key Variable  </vt:lpstr>
      <vt:lpstr>PowerPoint 演示文稿</vt:lpstr>
      <vt:lpstr>PowerPoint 演示文稿</vt:lpstr>
      <vt:lpstr>PowerPoint 演示文稿</vt:lpstr>
      <vt:lpstr>PowerPoint 演示文稿</vt:lpstr>
      <vt:lpstr>Comparison with Other Islands </vt:lpstr>
      <vt:lpstr>PowerPoint 演示文稿</vt:lpstr>
      <vt:lpstr>PowerPoint 演示文稿</vt:lpstr>
      <vt:lpstr>PowerPoint 演示文稿</vt:lpstr>
      <vt:lpstr>PowerPoint 演示文稿</vt:lpstr>
      <vt:lpstr>Population Projection  </vt:lpstr>
      <vt:lpstr>Population Projection</vt:lpstr>
      <vt:lpstr>SWOT Analysis  </vt:lpstr>
      <vt:lpstr>Strengths </vt:lpstr>
      <vt:lpstr>Weaknesses </vt:lpstr>
      <vt:lpstr>Opportunities </vt:lpstr>
      <vt:lpstr>Threats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Zihao</dc:creator>
  <cp:lastModifiedBy>Zhang, Zihao</cp:lastModifiedBy>
  <cp:revision>1</cp:revision>
  <dcterms:created xsi:type="dcterms:W3CDTF">2024-12-13T22:17:02Z</dcterms:created>
  <dcterms:modified xsi:type="dcterms:W3CDTF">2024-12-14T04:04:40Z</dcterms:modified>
</cp:coreProperties>
</file>